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1" r:id="rId3"/>
    <p:sldId id="269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/>
    <p:restoredTop sz="94707"/>
  </p:normalViewPr>
  <p:slideViewPr>
    <p:cSldViewPr snapToGrid="0" snapToObjects="1">
      <p:cViewPr varScale="1">
        <p:scale>
          <a:sx n="113" d="100"/>
          <a:sy n="113" d="100"/>
        </p:scale>
        <p:origin x="200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9618B-8469-3C4E-8887-7A7ED3447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7F93BB-8A82-C544-ADF9-2A8F36E5C9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CA85E-DB7B-3943-AE15-18D235058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CAC5E-AD05-D74D-A194-57F3B5353089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BFC4C-4ADA-124A-A9B9-D439BE87E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EF5AE-6BD1-904F-8BD1-D53C17C93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4919F-9083-6949-A28F-B58D1D278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076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1B0CF-7298-6147-8A24-022E4949C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AE5D1-08DE-9644-8B62-543C3175A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D75FE-ABDE-7142-82BB-610091313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CAC5E-AD05-D74D-A194-57F3B5353089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3887F-9D05-5B41-AD07-C29F83B7E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FC7CD-90C0-8B4F-8FAE-B92CDA9B0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4919F-9083-6949-A28F-B58D1D278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88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89F6D-EA03-474A-B193-643D1F67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A9403-CF79-8F45-901E-3577CA59A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69DBE-5AD5-254D-835D-672F90761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CAC5E-AD05-D74D-A194-57F3B5353089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22A7F-849B-1546-AE12-6B3974E7F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F33AC-F333-F34F-9E5E-BBDE7B9E4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4919F-9083-6949-A28F-B58D1D278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5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93E9D-CE7D-FF44-9CE1-276A50A25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88C47-3415-244C-BA79-80972108C8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CB4D6A-CF31-F04E-8E6D-4255F59143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27DAD0-5BDA-7E46-8198-D94B5EFF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CAC5E-AD05-D74D-A194-57F3B5353089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80D6B8-D724-9D4F-BE90-C9B320D82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6EB2E6-25BE-2144-9CEC-7E073FBBD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4919F-9083-6949-A28F-B58D1D278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5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C0941-8368-4948-A9FB-A6939E687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784F11-5607-B64D-A86B-B0F935B99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707A8A-9006-2A4B-9E10-AFB06400A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B49407-ACF6-3141-B7F3-603F818666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23A8A4-B3B5-4647-982C-038BA4E215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9AB569-F498-5A43-B84C-5245CBD60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CAC5E-AD05-D74D-A194-57F3B5353089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9A8083-1919-9447-8773-BBCE9C75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6C7745-6D79-5244-A0D9-B6934C705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4919F-9083-6949-A28F-B58D1D278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88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00E2A-8E92-7349-8FC8-7078D6794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AB800D-380D-534D-9DA5-B9E5B6CE5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CAC5E-AD05-D74D-A194-57F3B5353089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7347D8-2CEA-C14A-AB1E-D67C0A30F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78BE34-18C7-FB43-A36E-77832DB97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4919F-9083-6949-A28F-B58D1D278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88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45CF6-88D8-5943-98F9-F6E886766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CAC5E-AD05-D74D-A194-57F3B5353089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1D4300-2961-4641-B9ED-B5DE213D5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FF66D-37AB-B64E-9E97-DE385FEE2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4919F-9083-6949-A28F-B58D1D278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516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41032-A06D-7444-8D38-16AEB8C9C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03CCA-F0ED-F54C-8AF4-FD5F0C163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9F08E-7115-5B42-B1D5-AF11A2D5E5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B5CBF7-CC34-3A43-BED6-4C3F87AC3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CAC5E-AD05-D74D-A194-57F3B5353089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A7E8CF-43F0-6E4D-B6B4-AEDB060B2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99D425-8CAB-1A45-8C31-E96951FBB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4919F-9083-6949-A28F-B58D1D278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3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5A8FA-CC26-0044-9B81-86FA3006C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A0872B-D706-A248-8D30-799FA0A724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A8F9F-6AFF-2D49-90B8-F1D784C2A7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F88DBA-6E2F-EE4C-9429-5A86BDE32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CAC5E-AD05-D74D-A194-57F3B5353089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2CCF2C-CAEA-2044-B933-FE5896FFB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FC2CE-C18E-B947-9E41-F7BBA3C94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4919F-9083-6949-A28F-B58D1D278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298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14715-6EF3-5046-97EC-B2934142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C4DFE3-8A43-CA4C-A1FE-D2BA1D429F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B22DD-A8DB-C24C-948B-6E6B287DD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CAC5E-AD05-D74D-A194-57F3B5353089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B8DC5-9409-6547-B5A4-EA78D8B8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F51F3-4651-A24B-B546-9C4BCB2C6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4919F-9083-6949-A28F-B58D1D278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07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24F8D8-A617-1B48-9D68-8880C4AECA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880C76-D524-6F45-B53C-A784F3AD3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A838F-2445-AB4D-BD72-B2B7A5735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CAC5E-AD05-D74D-A194-57F3B5353089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160A2-8EEB-D944-BD48-8CFFA9F1C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AF92B-322E-394D-887B-CE6A20127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4919F-9083-6949-A28F-B58D1D278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904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EF1F8F-1E1F-4345-B629-8C3EB6553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88D562-183D-F04D-A906-36D662A0D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C0F14-F80D-FD4D-AAE5-4069DCEFC5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CAC5E-AD05-D74D-A194-57F3B5353089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5FE1B-3144-F846-B81C-FBE3AA46B3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D80B3-464C-3C4D-A804-C1160FEE7D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4919F-9083-6949-A28F-B58D1D278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697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mrc-ide/covid-si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EC8-1887-CF4D-AFB1-77A535C2C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Year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AFD45-C2BE-7745-9B16-66C5BB0D4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professional software development practices to reimplement the influential Ferguson et al., 2020</a:t>
            </a:r>
            <a:r>
              <a:rPr lang="en-US" baseline="30000" dirty="0"/>
              <a:t>1</a:t>
            </a:r>
            <a:r>
              <a:rPr lang="en-US" dirty="0"/>
              <a:t> </a:t>
            </a:r>
            <a:r>
              <a:rPr lang="en-US" dirty="0" err="1"/>
              <a:t>Covid</a:t>
            </a:r>
            <a:r>
              <a:rPr lang="en-US" dirty="0"/>
              <a:t> model (“</a:t>
            </a:r>
            <a:r>
              <a:rPr lang="en-US" dirty="0" err="1"/>
              <a:t>CovidSim</a:t>
            </a:r>
            <a:r>
              <a:rPr lang="en-US" dirty="0"/>
              <a:t>”);</a:t>
            </a:r>
          </a:p>
          <a:p>
            <a:endParaRPr lang="en-US" dirty="0"/>
          </a:p>
          <a:p>
            <a:r>
              <a:rPr lang="en-US" dirty="0"/>
              <a:t>Code openly available on </a:t>
            </a:r>
            <a:r>
              <a:rPr lang="en-US" dirty="0" err="1"/>
              <a:t>Github</a:t>
            </a:r>
            <a:r>
              <a:rPr lang="en-US" dirty="0"/>
              <a:t> with extensive examples and detailed description of model assumptions;</a:t>
            </a:r>
          </a:p>
          <a:p>
            <a:endParaRPr lang="en-US" dirty="0"/>
          </a:p>
          <a:p>
            <a:r>
              <a:rPr lang="en-US" dirty="0"/>
              <a:t>Emphasis on sensitivity analyses;</a:t>
            </a:r>
          </a:p>
          <a:p>
            <a:endParaRPr lang="en-US" dirty="0"/>
          </a:p>
          <a:p>
            <a:r>
              <a:rPr lang="en-US" dirty="0"/>
              <a:t>Web-based interface to model.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19083E-A73C-CA46-93C4-43950D826713}"/>
              </a:ext>
            </a:extLst>
          </p:cNvPr>
          <p:cNvSpPr txBox="1"/>
          <p:nvPr/>
        </p:nvSpPr>
        <p:spPr>
          <a:xfrm>
            <a:off x="751209" y="6176963"/>
            <a:ext cx="10777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aseline="30000" dirty="0"/>
              <a:t>1</a:t>
            </a:r>
            <a:r>
              <a:rPr lang="en-GB" sz="1600" dirty="0"/>
              <a:t>Ferguson et al., 2020. Report 9: Impact of non-pharmaceutical interventions (NPIs) to reduce COVID-19 mortality and healthcare demand.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3442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C9983-A834-A249-A500-41743F1EF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interesting?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1A779-319C-6942-B975-965256290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Ferguson et al., 2020 report was highly influential in convincing the UK government to go into a state of lockdown in March;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c++</a:t>
            </a:r>
            <a:r>
              <a:rPr lang="en-US" dirty="0"/>
              <a:t> code / model received unfair criticism for software development practices given the imperative need for model-driven recommendations at the time;</a:t>
            </a:r>
          </a:p>
          <a:p>
            <a:endParaRPr lang="en-US" dirty="0"/>
          </a:p>
          <a:p>
            <a:r>
              <a:rPr lang="en-US" dirty="0"/>
              <a:t>Model continues to be used by government(s) and research groups. </a:t>
            </a:r>
          </a:p>
        </p:txBody>
      </p:sp>
    </p:spTree>
    <p:extLst>
      <p:ext uri="{BB962C8B-B14F-4D97-AF65-F5344CB8AC3E}">
        <p14:creationId xmlns:p14="http://schemas.microsoft.com/office/powerpoint/2010/main" val="1451414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840AB-BA25-D743-80FC-6A1382877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Disclaimer: </a:t>
            </a:r>
            <a:r>
              <a:rPr lang="en-US" dirty="0" err="1"/>
              <a:t>CovidSim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99620-AC67-9C47-A551-78D88FB06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documentation out there explaining how the models work;</a:t>
            </a:r>
          </a:p>
          <a:p>
            <a:endParaRPr lang="en-US" dirty="0"/>
          </a:p>
          <a:p>
            <a:r>
              <a:rPr lang="en-US" dirty="0"/>
              <a:t>I haven’t looked at the code itself;</a:t>
            </a:r>
          </a:p>
          <a:p>
            <a:endParaRPr lang="en-US" dirty="0"/>
          </a:p>
          <a:p>
            <a:r>
              <a:rPr lang="en-US" dirty="0"/>
              <a:t>What follows are my best guesses at how the model works</a:t>
            </a:r>
            <a:r>
              <a:rPr lang="en-US"/>
              <a:t>, informed by/ lifted-straight-from the </a:t>
            </a:r>
            <a:r>
              <a:rPr lang="en-US" dirty="0"/>
              <a:t>documentation.</a:t>
            </a:r>
          </a:p>
        </p:txBody>
      </p:sp>
    </p:spTree>
    <p:extLst>
      <p:ext uri="{BB962C8B-B14F-4D97-AF65-F5344CB8AC3E}">
        <p14:creationId xmlns:p14="http://schemas.microsoft.com/office/powerpoint/2010/main" val="376394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3AB84-806A-064F-B868-4688736C5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sort of model is </a:t>
            </a:r>
            <a:r>
              <a:rPr lang="en-US" dirty="0" err="1"/>
              <a:t>CovidSim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1A008-9EB3-B54B-8EF3-656E93DE1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194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Stochastic individual-based simulation of transmission dynamics;</a:t>
            </a:r>
          </a:p>
          <a:p>
            <a:r>
              <a:rPr lang="en-US" dirty="0"/>
              <a:t>Spatial model, incorporating relatively high resolution geographical information: where people live; where they work; and so on.</a:t>
            </a:r>
          </a:p>
          <a:p>
            <a:r>
              <a:rPr lang="en-US" dirty="0"/>
              <a:t>People can infect others in their household, or in places (workplaces, schools and so on); there is also a type of infection that happens outside these places that uses a gravity model (“community infection”); proportions of symptomatic individuals are age-dependent; </a:t>
            </a:r>
          </a:p>
          <a:p>
            <a:r>
              <a:rPr lang="en-US" dirty="0"/>
              <a:t>Within host dynamics: S-E-</a:t>
            </a:r>
            <a:r>
              <a:rPr lang="en-US" dirty="0" err="1"/>
              <a:t>Ia</a:t>
            </a:r>
            <a:r>
              <a:rPr lang="en-US" dirty="0"/>
              <a:t>-Is(various)-R framework, with stochastic transition rates;</a:t>
            </a:r>
          </a:p>
          <a:p>
            <a:r>
              <a:rPr lang="en-US" dirty="0"/>
              <a:t>Allows interventions, like school closure and reduction of social contains.</a:t>
            </a:r>
          </a:p>
        </p:txBody>
      </p:sp>
    </p:spTree>
    <p:extLst>
      <p:ext uri="{BB962C8B-B14F-4D97-AF65-F5344CB8AC3E}">
        <p14:creationId xmlns:p14="http://schemas.microsoft.com/office/powerpoint/2010/main" val="3948700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10AF6-9258-8B45-A1EC-C4AE39360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09444-10F4-E948-812C-817BAED45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Setting up population;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2. Infection spread: virus introduced and subsequent interpersonal viral transmission dynamics;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 Within-host progression: individualistic disease status and progression of disease through stages;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4. Interventions.</a:t>
            </a:r>
          </a:p>
        </p:txBody>
      </p:sp>
    </p:spTree>
    <p:extLst>
      <p:ext uri="{BB962C8B-B14F-4D97-AF65-F5344CB8AC3E}">
        <p14:creationId xmlns:p14="http://schemas.microsoft.com/office/powerpoint/2010/main" val="1717352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45E48-3F88-FE47-8BCC-D591BED8F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Population: people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61AC8-874C-AA4C-9262-D2D0E8A29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Country divided into cells then microcells (9 1kmx1km cells in each cell);</a:t>
            </a:r>
          </a:p>
          <a:p>
            <a:endParaRPr lang="en-US" dirty="0"/>
          </a:p>
          <a:p>
            <a:r>
              <a:rPr lang="en-US" dirty="0"/>
              <a:t>People are allocated to households within cells according to population density data;</a:t>
            </a:r>
          </a:p>
          <a:p>
            <a:endParaRPr lang="en-US" dirty="0"/>
          </a:p>
          <a:p>
            <a:r>
              <a:rPr lang="en-US" dirty="0"/>
              <a:t>People have age and other attributes (what are these other attributes?);</a:t>
            </a:r>
          </a:p>
          <a:p>
            <a:endParaRPr lang="en-US" dirty="0"/>
          </a:p>
          <a:p>
            <a:r>
              <a:rPr lang="en-US" dirty="0"/>
              <a:t>People interact with one another via “places” and via random social interactions governed by a spatial kernel (they don’t explicitly move between cells or microcells).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509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3FCC3-8C8E-3B4B-AFE1-70F78AEC3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Population: places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6DDF4-ACBF-1440-9518-5C2C825F5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People are assigned to places: households (HHs), schools and workplaces;</a:t>
            </a:r>
          </a:p>
          <a:p>
            <a:r>
              <a:rPr lang="en-US" dirty="0"/>
              <a:t>Census data used to define age-distribution of individuals in HHs and size of HHs;</a:t>
            </a:r>
          </a:p>
          <a:p>
            <a:r>
              <a:rPr lang="en-US" dirty="0"/>
              <a:t>Synthetic schools were generated according to local population density, data on average class size and staff-student ratios;</a:t>
            </a:r>
          </a:p>
          <a:p>
            <a:r>
              <a:rPr lang="en-US" dirty="0"/>
              <a:t>Data on distribution of workplace size was used to generate workplaces and commuting distance data was used to locate workplaces.</a:t>
            </a:r>
          </a:p>
          <a:p>
            <a:r>
              <a:rPr lang="en-US" dirty="0"/>
              <a:t>(Hospitals aren’t explicitly represented as places—rather, they are effectively states that an infected person goes into (like GPs).)</a:t>
            </a:r>
          </a:p>
        </p:txBody>
      </p:sp>
    </p:spTree>
    <p:extLst>
      <p:ext uri="{BB962C8B-B14F-4D97-AF65-F5344CB8AC3E}">
        <p14:creationId xmlns:p14="http://schemas.microsoft.com/office/powerpoint/2010/main" val="2419898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F63F9-0A4E-C24F-A9B9-03D92B7CE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Infection spread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E81FA-8E9B-464B-B701-DD4C12CB3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Infections can be seeded in many ways; one way is to seed according to population density;</a:t>
            </a:r>
          </a:p>
          <a:p>
            <a:r>
              <a:rPr lang="en-US" dirty="0"/>
              <a:t>Three transmission mechanisms:</a:t>
            </a:r>
          </a:p>
          <a:p>
            <a:pPr lvl="1"/>
            <a:r>
              <a:rPr lang="en-US" dirty="0"/>
              <a:t>HH infections (just between family members);</a:t>
            </a:r>
          </a:p>
          <a:p>
            <a:pPr lvl="1"/>
            <a:r>
              <a:rPr lang="en-US" dirty="0"/>
              <a:t>Non-HH place infections (for example, at work);</a:t>
            </a:r>
          </a:p>
          <a:p>
            <a:pPr lvl="1"/>
            <a:r>
              <a:rPr lang="en-US" dirty="0"/>
              <a:t>Spatial infections (i.e. when travelling around).</a:t>
            </a:r>
          </a:p>
          <a:p>
            <a:r>
              <a:rPr lang="en-US" dirty="0"/>
              <a:t>Spatial infections are a different kettle of fish: since people are fixed to their cells, this mimics movement. The gravity kernel used to allocate infections from place A to place B depends both on spatial distance and population densities:</a:t>
            </a:r>
          </a:p>
          <a:p>
            <a:pPr marL="457200" lvl="1" indent="0">
              <a:buNone/>
            </a:pPr>
            <a:r>
              <a:rPr lang="en-US" dirty="0"/>
              <a:t>(I think this is f(d) = 1 / (1 + (d /a)^b) which is then biased by pop densities</a:t>
            </a:r>
            <a:r>
              <a:rPr lang="en-US" baseline="30000" dirty="0"/>
              <a:t>1</a:t>
            </a:r>
            <a:r>
              <a:rPr lang="en-US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70A34C-7B43-524C-B04E-08CF08D5981E}"/>
              </a:ext>
            </a:extLst>
          </p:cNvPr>
          <p:cNvSpPr txBox="1"/>
          <p:nvPr/>
        </p:nvSpPr>
        <p:spPr>
          <a:xfrm>
            <a:off x="451413" y="6042026"/>
            <a:ext cx="9292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Ferguson et al., </a:t>
            </a:r>
            <a:r>
              <a:rPr lang="en-GB" dirty="0"/>
              <a:t>Strategies for mitigating an influenza </a:t>
            </a:r>
            <a:r>
              <a:rPr lang="en-GB" dirty="0" err="1"/>
              <a:t>pandemi</a:t>
            </a:r>
            <a:r>
              <a:rPr lang="en-US" dirty="0"/>
              <a:t>c, 2006, Nature: </a:t>
            </a:r>
            <a:r>
              <a:rPr lang="en-US" dirty="0" err="1"/>
              <a:t>supp</a:t>
            </a:r>
            <a:r>
              <a:rPr lang="en-US" dirty="0"/>
              <a:t> info page 6 &amp;</a:t>
            </a:r>
          </a:p>
          <a:p>
            <a:r>
              <a:rPr lang="en-GB" dirty="0"/>
              <a:t>https://</a:t>
            </a:r>
            <a:r>
              <a:rPr lang="en-GB" dirty="0" err="1"/>
              <a:t>github.com</a:t>
            </a:r>
            <a:r>
              <a:rPr lang="en-GB" dirty="0"/>
              <a:t>/</a:t>
            </a:r>
            <a:r>
              <a:rPr lang="en-GB" dirty="0" err="1"/>
              <a:t>mrc</a:t>
            </a:r>
            <a:r>
              <a:rPr lang="en-GB" dirty="0"/>
              <a:t>-ide/</a:t>
            </a:r>
            <a:r>
              <a:rPr lang="en-GB" dirty="0" err="1"/>
              <a:t>covid</a:t>
            </a:r>
            <a:r>
              <a:rPr lang="en-GB" dirty="0"/>
              <a:t>-sim/blob/master/docs/inputs-and-</a:t>
            </a:r>
            <a:r>
              <a:rPr lang="en-GB" dirty="0" err="1"/>
              <a:t>outputs.md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9108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4864B55-7C93-AB46-8BE4-59C530206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108" y="1090480"/>
            <a:ext cx="8464090" cy="4761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16720A-5376-694F-9EA4-D426E8A8F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496" y="0"/>
            <a:ext cx="10515600" cy="1325563"/>
          </a:xfrm>
        </p:spPr>
        <p:txBody>
          <a:bodyPr/>
          <a:lstStyle/>
          <a:p>
            <a:r>
              <a:rPr lang="en-US" dirty="0"/>
              <a:t>3. Within-host progression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DBC894-39BA-A84D-B7D2-4AD75750D16F}"/>
              </a:ext>
            </a:extLst>
          </p:cNvPr>
          <p:cNvSpPr txBox="1"/>
          <p:nvPr/>
        </p:nvSpPr>
        <p:spPr>
          <a:xfrm flipH="1">
            <a:off x="3743017" y="3162942"/>
            <a:ext cx="1736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More infectious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A7AFED3-C701-DD46-8FA3-46AEE5C2264F}"/>
              </a:ext>
            </a:extLst>
          </p:cNvPr>
          <p:cNvSpPr txBox="1"/>
          <p:nvPr/>
        </p:nvSpPr>
        <p:spPr>
          <a:xfrm flipH="1">
            <a:off x="9086122" y="4174604"/>
            <a:ext cx="17362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Short-term (1-2 season immunity) but in light of REACT-2 study perhaps explore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50173A4-D8E1-F449-9D63-F44FBF3A7FCF}"/>
              </a:ext>
            </a:extLst>
          </p:cNvPr>
          <p:cNvSpPr txBox="1"/>
          <p:nvPr/>
        </p:nvSpPr>
        <p:spPr>
          <a:xfrm>
            <a:off x="154647" y="5313865"/>
            <a:ext cx="54796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Symptomatics</a:t>
            </a:r>
            <a:r>
              <a:rPr lang="en-US" sz="1600" dirty="0"/>
              <a:t> become </a:t>
            </a:r>
            <a:r>
              <a:rPr lang="en-US" sz="1600" dirty="0" err="1"/>
              <a:t>hospitalised</a:t>
            </a:r>
            <a:r>
              <a:rPr lang="en-US" sz="1600" dirty="0"/>
              <a:t> at certain age-dependent rate; </a:t>
            </a:r>
            <a:r>
              <a:rPr lang="en-US" sz="1600" dirty="0" err="1"/>
              <a:t>hospitalised</a:t>
            </a:r>
            <a:r>
              <a:rPr lang="en-US" sz="1600" dirty="0"/>
              <a:t> become critical at age-dependent rate; 50% of those critical will die. Some of non-critical patients also die (to match IFR)</a:t>
            </a:r>
            <a:r>
              <a:rPr lang="en-US" sz="1600" baseline="30000" dirty="0"/>
              <a:t>1</a:t>
            </a:r>
            <a:r>
              <a:rPr lang="en-US" sz="1600" dirty="0"/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1674AE-B060-5A4E-8279-CBA6B7DA80C0}"/>
              </a:ext>
            </a:extLst>
          </p:cNvPr>
          <p:cNvSpPr txBox="1"/>
          <p:nvPr/>
        </p:nvSpPr>
        <p:spPr>
          <a:xfrm>
            <a:off x="366530" y="6396752"/>
            <a:ext cx="7893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1</a:t>
            </a:r>
            <a:r>
              <a:rPr lang="en-US" dirty="0"/>
              <a:t>See Table 1 and “Disease progression and Healthcare Demand” in report 9.</a:t>
            </a:r>
            <a:endParaRPr lang="en-US" baseline="30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A5F23-A27C-D74B-B112-CF9C0C81E41B}"/>
              </a:ext>
            </a:extLst>
          </p:cNvPr>
          <p:cNvSpPr txBox="1"/>
          <p:nvPr/>
        </p:nvSpPr>
        <p:spPr>
          <a:xfrm>
            <a:off x="4887008" y="4728601"/>
            <a:ext cx="1646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Influenza-like illness</a:t>
            </a:r>
          </a:p>
          <a:p>
            <a:r>
              <a:rPr lang="en-US" sz="1400" dirty="0"/>
              <a:t>(care at GPs)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CD502F-8805-1C48-A16A-0787C48227F1}"/>
              </a:ext>
            </a:extLst>
          </p:cNvPr>
          <p:cNvSpPr txBox="1"/>
          <p:nvPr/>
        </p:nvSpPr>
        <p:spPr>
          <a:xfrm>
            <a:off x="6055409" y="4127981"/>
            <a:ext cx="2433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Severe acute respiratory infection (at hospitals)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F8EA3D-C0F9-7041-B24E-E3B5F4EAFE46}"/>
              </a:ext>
            </a:extLst>
          </p:cNvPr>
          <p:cNvSpPr txBox="1"/>
          <p:nvPr/>
        </p:nvSpPr>
        <p:spPr>
          <a:xfrm>
            <a:off x="9241198" y="349956"/>
            <a:ext cx="26234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Movement from E to infected states depends on age: time taken to move doesn’t but the </a:t>
            </a:r>
            <a:r>
              <a:rPr lang="en-US" dirty="0" err="1"/>
              <a:t>prob</a:t>
            </a:r>
            <a:r>
              <a:rPr lang="en-US" dirty="0"/>
              <a:t> of going into more infectious states depends on age.</a:t>
            </a:r>
          </a:p>
        </p:txBody>
      </p:sp>
    </p:spTree>
    <p:extLst>
      <p:ext uri="{BB962C8B-B14F-4D97-AF65-F5344CB8AC3E}">
        <p14:creationId xmlns:p14="http://schemas.microsoft.com/office/powerpoint/2010/main" val="404994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C0A9A-60E9-5142-9DB9-25CD463A8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Interventions (a few examples)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73EB0-99BD-1B4A-8264-5AA388C08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Case isolation at home;</a:t>
            </a:r>
          </a:p>
          <a:p>
            <a:endParaRPr lang="en-US" dirty="0"/>
          </a:p>
          <a:p>
            <a:r>
              <a:rPr lang="en-US" dirty="0"/>
              <a:t>Voluntary quarantine at home;</a:t>
            </a:r>
          </a:p>
          <a:p>
            <a:endParaRPr lang="en-US" dirty="0"/>
          </a:p>
          <a:p>
            <a:r>
              <a:rPr lang="en-US" dirty="0"/>
              <a:t>Social distancing for those over 70;</a:t>
            </a:r>
          </a:p>
          <a:p>
            <a:endParaRPr lang="en-US" dirty="0"/>
          </a:p>
          <a:p>
            <a:r>
              <a:rPr lang="en-US" dirty="0"/>
              <a:t>Social distancing of whole population;</a:t>
            </a:r>
          </a:p>
          <a:p>
            <a:endParaRPr lang="en-US" dirty="0"/>
          </a:p>
          <a:p>
            <a:r>
              <a:rPr lang="en-US" dirty="0"/>
              <a:t>Closure of schools and universities.</a:t>
            </a:r>
          </a:p>
        </p:txBody>
      </p:sp>
    </p:spTree>
    <p:extLst>
      <p:ext uri="{BB962C8B-B14F-4D97-AF65-F5344CB8AC3E}">
        <p14:creationId xmlns:p14="http://schemas.microsoft.com/office/powerpoint/2010/main" val="3339433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083D4-38E7-F741-9D47-F6D342208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62821-6F46-E24F-AA91-F9A1FDC31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Report 9</a:t>
            </a:r>
            <a:r>
              <a:rPr lang="en-US" baseline="30000" dirty="0"/>
              <a:t>1</a:t>
            </a:r>
            <a:r>
              <a:rPr lang="en-US" dirty="0"/>
              <a:t>: good for context and provides a description of elements of the model;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“</a:t>
            </a:r>
            <a:r>
              <a:rPr lang="en-GB" dirty="0"/>
              <a:t>Strategies for mitigating an influenza pandemic</a:t>
            </a:r>
            <a:r>
              <a:rPr lang="en-US" baseline="30000" dirty="0"/>
              <a:t>”2:</a:t>
            </a:r>
            <a:r>
              <a:rPr lang="en-US" dirty="0"/>
              <a:t> good for looking into some details further, like spatial kernel (see supp. info.). Perhaps, beware that details of </a:t>
            </a:r>
            <a:r>
              <a:rPr lang="en-US" dirty="0" err="1"/>
              <a:t>CovidSim</a:t>
            </a:r>
            <a:r>
              <a:rPr lang="en-US" dirty="0"/>
              <a:t> may not be same as this;</a:t>
            </a:r>
          </a:p>
          <a:p>
            <a:pPr marL="0" indent="0">
              <a:buNone/>
            </a:pPr>
            <a:endParaRPr lang="en-US" dirty="0"/>
          </a:p>
          <a:p>
            <a:r>
              <a:rPr lang="en-GB" dirty="0"/>
              <a:t>Open-source repository for CovidSim</a:t>
            </a:r>
            <a:r>
              <a:rPr lang="en-GB" baseline="30000" dirty="0"/>
              <a:t>3</a:t>
            </a:r>
            <a:r>
              <a:rPr lang="en-GB" dirty="0"/>
              <a:t>: has documentation on model and, of course, the code. It also has further references to other studies and the data used.</a:t>
            </a:r>
          </a:p>
        </p:txBody>
      </p:sp>
    </p:spTree>
    <p:extLst>
      <p:ext uri="{BB962C8B-B14F-4D97-AF65-F5344CB8AC3E}">
        <p14:creationId xmlns:p14="http://schemas.microsoft.com/office/powerpoint/2010/main" val="3131811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668DD-421D-424C-960A-1A58B613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7265F-5C6A-1D44-A07E-EC0B84332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Ferguson et al., Report 9: Impact of non-pharmaceutical interventions (NPIs) to reduce COVID-19 mortality and healthcare demand, 2020;</a:t>
            </a:r>
          </a:p>
          <a:p>
            <a:pPr marL="0" indent="0">
              <a:buNone/>
            </a:pPr>
            <a:endParaRPr lang="en-GB" dirty="0"/>
          </a:p>
          <a:p>
            <a:r>
              <a:rPr lang="en-US" baseline="30000" dirty="0"/>
              <a:t>2</a:t>
            </a:r>
            <a:r>
              <a:rPr lang="en-US" dirty="0"/>
              <a:t>Ferguson et al., </a:t>
            </a:r>
            <a:r>
              <a:rPr lang="en-GB" dirty="0"/>
              <a:t>Strategies for mitigating an influenza </a:t>
            </a:r>
            <a:r>
              <a:rPr lang="en-GB" dirty="0" err="1"/>
              <a:t>pandemi</a:t>
            </a:r>
            <a:r>
              <a:rPr lang="en-US" dirty="0"/>
              <a:t>c, 2006, Nature;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CovidSim</a:t>
            </a:r>
            <a:r>
              <a:rPr lang="en-US" dirty="0"/>
              <a:t> repo: </a:t>
            </a:r>
            <a:r>
              <a:rPr lang="en-GB" dirty="0">
                <a:hlinkClick r:id="rId2"/>
              </a:rPr>
              <a:t>https://github.com/mrc-ide/covid-sim</a:t>
            </a:r>
            <a:r>
              <a:rPr lang="en-GB" dirty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577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AE4A-DF18-F140-A6A9-DC3202567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and 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0B819-3A93-2E48-842B-CA4AEBB58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Parameter values should be non-hardcoded;</a:t>
            </a:r>
          </a:p>
          <a:p>
            <a:endParaRPr lang="en-US" dirty="0"/>
          </a:p>
          <a:p>
            <a:r>
              <a:rPr lang="en-US" dirty="0"/>
              <a:t>R0 is actually an input to the model: how it does this </a:t>
            </a:r>
            <a:r>
              <a:rPr lang="en-US"/>
              <a:t>isn’t clear;</a:t>
            </a:r>
            <a:endParaRPr lang="en-US" dirty="0"/>
          </a:p>
          <a:p>
            <a:endParaRPr lang="en-US" dirty="0"/>
          </a:p>
          <a:p>
            <a:r>
              <a:rPr lang="en-US" dirty="0"/>
              <a:t>Allow model to accept data for other countries? (</a:t>
            </a:r>
            <a:r>
              <a:rPr lang="en-US" dirty="0" err="1"/>
              <a:t>CovidSim</a:t>
            </a:r>
            <a:r>
              <a:rPr lang="en-US" dirty="0"/>
              <a:t> allows this);</a:t>
            </a:r>
          </a:p>
          <a:p>
            <a:endParaRPr lang="en-US" dirty="0"/>
          </a:p>
          <a:p>
            <a:r>
              <a:rPr lang="en-US" dirty="0" err="1"/>
              <a:t>c++</a:t>
            </a:r>
            <a:r>
              <a:rPr lang="en-US" dirty="0"/>
              <a:t> or Python or bits of both? (model will be expensive, so perhaps will need some </a:t>
            </a:r>
            <a:r>
              <a:rPr lang="en-US" dirty="0" err="1"/>
              <a:t>c++</a:t>
            </a:r>
            <a:r>
              <a:rPr lang="en-US" dirty="0"/>
              <a:t> for web app);</a:t>
            </a:r>
          </a:p>
          <a:p>
            <a:endParaRPr lang="en-US" dirty="0"/>
          </a:p>
          <a:p>
            <a:r>
              <a:rPr lang="en-US" dirty="0"/>
              <a:t>Web-app should do its best to hide code complexity and show how parameter changes affect results.</a:t>
            </a:r>
          </a:p>
        </p:txBody>
      </p:sp>
    </p:spTree>
    <p:extLst>
      <p:ext uri="{BB962C8B-B14F-4D97-AF65-F5344CB8AC3E}">
        <p14:creationId xmlns:p14="http://schemas.microsoft.com/office/powerpoint/2010/main" val="750702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1047</Words>
  <Application>Microsoft Macintosh PowerPoint</Application>
  <PresentationFormat>Widescreen</PresentationFormat>
  <Paragraphs>100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Year goals</vt:lpstr>
      <vt:lpstr>Why is this interesting?</vt:lpstr>
      <vt:lpstr>Disclaimer: CovidSim</vt:lpstr>
      <vt:lpstr>What sort of model is CovidSim?</vt:lpstr>
      <vt:lpstr>Components</vt:lpstr>
      <vt:lpstr>1. Population: people</vt:lpstr>
      <vt:lpstr>1. Population: places </vt:lpstr>
      <vt:lpstr>2. Infection spread </vt:lpstr>
      <vt:lpstr>3. Within-host progression</vt:lpstr>
      <vt:lpstr>4. Interventions (a few examples)</vt:lpstr>
      <vt:lpstr>Key references</vt:lpstr>
      <vt:lpstr>Key references</vt:lpstr>
      <vt:lpstr>Questions and comments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Lambert, Benjamin C</dc:creator>
  <cp:lastModifiedBy>Lambert, Benjamin C</cp:lastModifiedBy>
  <cp:revision>167</cp:revision>
  <dcterms:created xsi:type="dcterms:W3CDTF">2020-10-28T16:41:48Z</dcterms:created>
  <dcterms:modified xsi:type="dcterms:W3CDTF">2020-10-30T12:25:13Z</dcterms:modified>
</cp:coreProperties>
</file>